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669600"/>
            <a:ext cx="2061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1070367"/>
            <a:ext cx="67491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2655767"/>
            <a:ext cx="463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1182333"/>
            <a:ext cx="23472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3843167"/>
            <a:ext cx="9786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722400"/>
            <a:ext cx="6576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4620133"/>
            <a:ext cx="22842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4257600"/>
            <a:ext cx="6576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5623033"/>
            <a:ext cx="12078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3389267"/>
            <a:ext cx="3048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400333"/>
            <a:ext cx="13707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1070467"/>
            <a:ext cx="6576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927867"/>
            <a:ext cx="8715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3911000"/>
            <a:ext cx="11775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944400"/>
            <a:ext cx="8466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5206100"/>
            <a:ext cx="2061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2108200"/>
            <a:ext cx="8305800" cy="110744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3D6B961F-1AD2-44C9-95DF-1242ADD75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ctrTitle"/>
          </p:nvPr>
        </p:nvSpPr>
        <p:spPr>
          <a:xfrm>
            <a:off x="2178450" y="2133567"/>
            <a:ext cx="4929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subTitle" idx="1"/>
          </p:nvPr>
        </p:nvSpPr>
        <p:spPr>
          <a:xfrm>
            <a:off x="311700" y="5609467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6B961F-1AD2-44C9-95DF-1242ADD75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1070367"/>
            <a:ext cx="67491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5519500"/>
            <a:ext cx="424800" cy="566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438200"/>
            <a:ext cx="2347200" cy="31296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1073500"/>
            <a:ext cx="1048500" cy="13980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2560400"/>
            <a:ext cx="5382300" cy="2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10418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3984467"/>
            <a:ext cx="802800" cy="1070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5333200"/>
            <a:ext cx="1695900" cy="22612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308967"/>
            <a:ext cx="1666800" cy="2222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947067"/>
            <a:ext cx="481500" cy="6424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5055267"/>
            <a:ext cx="3048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748433"/>
            <a:ext cx="304800" cy="4064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964400"/>
            <a:ext cx="1048500" cy="1398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722900"/>
            <a:ext cx="1520100" cy="20268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4951800"/>
            <a:ext cx="597900" cy="7976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589467"/>
            <a:ext cx="184200" cy="2456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3D6B961F-1AD2-44C9-95DF-1242ADD75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3598100"/>
            <a:ext cx="893700" cy="1191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Google Shape;68;p5"/>
          <p:cNvSpPr/>
          <p:nvPr/>
        </p:nvSpPr>
        <p:spPr>
          <a:xfrm>
            <a:off x="259925" y="-275067"/>
            <a:ext cx="23472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813400"/>
            <a:ext cx="9786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324833"/>
            <a:ext cx="6576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3118200"/>
            <a:ext cx="811200" cy="10816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5533267"/>
            <a:ext cx="1207800" cy="1610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5147967"/>
            <a:ext cx="550500" cy="7340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3990700"/>
            <a:ext cx="3048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560633"/>
            <a:ext cx="550500" cy="734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359700"/>
            <a:ext cx="397500" cy="530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428167"/>
            <a:ext cx="741600" cy="9888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2155100"/>
            <a:ext cx="188100" cy="250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110833"/>
            <a:ext cx="978600" cy="1304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918500"/>
            <a:ext cx="449700" cy="599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6B961F-1AD2-44C9-95DF-1242ADD75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1212067"/>
            <a:ext cx="36396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2034339"/>
            <a:ext cx="36396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Google Shape;85;p6"/>
          <p:cNvSpPr/>
          <p:nvPr/>
        </p:nvSpPr>
        <p:spPr>
          <a:xfrm>
            <a:off x="580275" y="1002600"/>
            <a:ext cx="3639600" cy="4852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475267"/>
            <a:ext cx="1057800" cy="14104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239767"/>
            <a:ext cx="978600" cy="13048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4923667"/>
            <a:ext cx="1019400" cy="13592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6079667"/>
            <a:ext cx="361500" cy="4820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462600"/>
            <a:ext cx="274200" cy="365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711200"/>
            <a:ext cx="1411800" cy="1882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322967"/>
            <a:ext cx="853800" cy="11384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90600"/>
            <a:ext cx="538500" cy="71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6B961F-1AD2-44C9-95DF-1242ADD75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2066867"/>
            <a:ext cx="2560500" cy="4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2066867"/>
            <a:ext cx="2560500" cy="4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Google Shape;99;p7"/>
          <p:cNvSpPr/>
          <p:nvPr/>
        </p:nvSpPr>
        <p:spPr>
          <a:xfrm>
            <a:off x="-358950" y="2925867"/>
            <a:ext cx="2347200" cy="31296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428167"/>
            <a:ext cx="978600" cy="13048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560633"/>
            <a:ext cx="657600" cy="876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876633"/>
            <a:ext cx="846900" cy="11292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5523067"/>
            <a:ext cx="1207800" cy="161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6399467"/>
            <a:ext cx="550500" cy="7340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2262600"/>
            <a:ext cx="304800" cy="406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825700"/>
            <a:ext cx="550500" cy="734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96667"/>
            <a:ext cx="397500" cy="530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374467"/>
            <a:ext cx="304800" cy="40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223267"/>
            <a:ext cx="741600" cy="9888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2005833"/>
            <a:ext cx="188100" cy="250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3130300"/>
            <a:ext cx="2040600" cy="2720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85933"/>
            <a:ext cx="765300" cy="1020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1215933"/>
            <a:ext cx="542700" cy="723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6B961F-1AD2-44C9-95DF-1242ADD75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963467"/>
            <a:ext cx="978600" cy="1304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2066867"/>
            <a:ext cx="17004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2066867"/>
            <a:ext cx="17004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2066867"/>
            <a:ext cx="17004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1" name="Google Shape;121;p8"/>
          <p:cNvSpPr/>
          <p:nvPr/>
        </p:nvSpPr>
        <p:spPr>
          <a:xfrm>
            <a:off x="1016475" y="3975467"/>
            <a:ext cx="440400" cy="5872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4461533"/>
            <a:ext cx="819600" cy="10928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87633"/>
            <a:ext cx="862800" cy="11512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4562667"/>
            <a:ext cx="1062000" cy="1416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483300"/>
            <a:ext cx="304800" cy="4064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360300"/>
            <a:ext cx="550500" cy="734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811500"/>
            <a:ext cx="397500" cy="530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536867"/>
            <a:ext cx="397500" cy="530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367000"/>
            <a:ext cx="741600" cy="9888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2490467"/>
            <a:ext cx="188100" cy="250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324833"/>
            <a:ext cx="2347200" cy="31296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5455600"/>
            <a:ext cx="1207800" cy="16104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1237233"/>
            <a:ext cx="978600" cy="13048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6B961F-1AD2-44C9-95DF-1242ADD75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4892200"/>
            <a:ext cx="2061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5364333"/>
            <a:ext cx="13707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4284195"/>
            <a:ext cx="456000" cy="608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4051467"/>
            <a:ext cx="804900" cy="10732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2144633"/>
            <a:ext cx="1043400" cy="1392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69167"/>
            <a:ext cx="750300" cy="10004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324833"/>
            <a:ext cx="2347200" cy="31296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667833"/>
            <a:ext cx="1832700" cy="2443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5266833"/>
            <a:ext cx="750300" cy="10004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800300"/>
            <a:ext cx="550500" cy="734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2144633"/>
            <a:ext cx="287100" cy="3828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1181919"/>
            <a:ext cx="416400" cy="5552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326067"/>
            <a:ext cx="741600" cy="9888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417033"/>
            <a:ext cx="188100" cy="250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965284"/>
            <a:ext cx="741600" cy="9888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6B961F-1AD2-44C9-95DF-1242ADD75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1070367"/>
            <a:ext cx="67491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246225" y="5570267"/>
            <a:ext cx="6651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6" name="Google Shape;156;p10"/>
          <p:cNvSpPr/>
          <p:nvPr/>
        </p:nvSpPr>
        <p:spPr>
          <a:xfrm rot="10800000">
            <a:off x="8705950" y="5036351"/>
            <a:ext cx="617400" cy="823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1121815"/>
            <a:ext cx="515400" cy="6872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6071067"/>
            <a:ext cx="831600" cy="11088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5578351"/>
            <a:ext cx="210900" cy="2812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592729"/>
            <a:ext cx="1128300" cy="15044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77855"/>
            <a:ext cx="434700" cy="5796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1122000"/>
            <a:ext cx="330900" cy="4412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77872"/>
            <a:ext cx="811200" cy="108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231203"/>
            <a:ext cx="586200" cy="7816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6260067"/>
            <a:ext cx="345000" cy="460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5678711"/>
            <a:ext cx="663000" cy="884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4591379"/>
            <a:ext cx="506100" cy="674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5520867"/>
            <a:ext cx="899400" cy="11992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467000"/>
            <a:ext cx="333300" cy="444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3D6B961F-1AD2-44C9-95DF-1242ADD75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2108200"/>
            <a:ext cx="8305800" cy="110744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914900"/>
            <a:ext cx="550500" cy="734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5198400"/>
            <a:ext cx="447000" cy="596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262567"/>
            <a:ext cx="741600" cy="9888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914900"/>
            <a:ext cx="188100" cy="250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5976667"/>
            <a:ext cx="978600" cy="1304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5933000"/>
            <a:ext cx="397500" cy="530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5411595"/>
            <a:ext cx="287100" cy="382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5703600"/>
            <a:ext cx="741600" cy="9888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6290000"/>
            <a:ext cx="508500" cy="6780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98833"/>
            <a:ext cx="304800" cy="4064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437831"/>
            <a:ext cx="585600" cy="7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583100"/>
            <a:ext cx="447000" cy="596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98833"/>
            <a:ext cx="794400" cy="10592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5107500"/>
            <a:ext cx="304800" cy="406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3D6B961F-1AD2-44C9-95DF-1242ADD75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fld id="{3D6B961F-1AD2-44C9-95DF-1242ADD752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5600" y="1447800"/>
            <a:ext cx="4633200" cy="1546400"/>
          </a:xfrm>
        </p:spPr>
        <p:txBody>
          <a:bodyPr/>
          <a:lstStyle/>
          <a:p>
            <a:r>
              <a:rPr lang="en-US" smtClean="0"/>
              <a:t>Bài 6: Câu Lệnh Điều Kiện (Tiếp Theo)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388620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Cấu trúc rẽ nhánh và hai dạng cấu trúc rẽ nhánh</a:t>
            </a:r>
          </a:p>
          <a:p>
            <a:pPr>
              <a:buFont typeface="Wingdings" pitchFamily="2" charset="2"/>
              <a:buChar char="ü"/>
            </a:pPr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Câu lệnh điều kiện thể hiện cấu trúc rẽ nhánh.</a:t>
            </a:r>
            <a:endParaRPr lang="en-US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~PP3614.WAV">
            <a:hlinkClick r:id="" action="ppaction://media"/>
          </p:cNvPr>
          <p:cNvPicPr>
            <a:picLocks noRot="1" noChangeAspect="1"/>
          </p:cNvPicPr>
          <p:nvPr>
            <a:wavAudioFile r:embed="rId1" name="~PP3614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306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76400" y="2560400"/>
            <a:ext cx="5867400" cy="3459400"/>
          </a:xfrm>
        </p:spPr>
        <p:txBody>
          <a:bodyPr/>
          <a:lstStyle/>
          <a:p>
            <a:r>
              <a:rPr lang="en-US" sz="3000" b="1" i="1" u="sng" smtClean="0"/>
              <a:t>Dặn dò:</a:t>
            </a:r>
          </a:p>
          <a:p>
            <a:endParaRPr lang="en-US" sz="3000" b="1" i="1" u="sng" smtClean="0"/>
          </a:p>
          <a:p>
            <a:r>
              <a:rPr lang="en-US" sz="2600" smtClean="0"/>
              <a:t>Về học bài và xem trước bài mới.</a:t>
            </a:r>
          </a:p>
          <a:p>
            <a:r>
              <a:rPr lang="en-US" sz="2600" smtClean="0"/>
              <a:t>Coi thêm các ví dụ trong sách giáo khoa để hiểu thêm câu lệnh điều kiện dạng thiếu và dạng đủ.</a:t>
            </a:r>
          </a:p>
        </p:txBody>
      </p:sp>
      <p:pic>
        <p:nvPicPr>
          <p:cNvPr id="5" name="~PP1486.WAV">
            <a:hlinkClick r:id="" action="ppaction://media"/>
          </p:cNvPr>
          <p:cNvPicPr>
            <a:picLocks noRot="1" noChangeAspect="1"/>
          </p:cNvPicPr>
          <p:nvPr>
            <a:wavAudioFile r:embed="rId1" name="~PP1486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101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Hoạt động phụ thuộc vào điều kiện là gì?</a:t>
            </a:r>
          </a:p>
          <a:p>
            <a:endParaRPr lang="en-US" sz="2800" smtClean="0"/>
          </a:p>
          <a:p>
            <a:r>
              <a:rPr lang="en-US" sz="2800" smtClean="0"/>
              <a:t>Cho ví dụ về một hoạt động phụ thuộc vào điều kiện trong cuộc sống của các em?</a:t>
            </a:r>
            <a:endParaRPr lang="en-US" sz="2800"/>
          </a:p>
        </p:txBody>
      </p:sp>
      <p:pic>
        <p:nvPicPr>
          <p:cNvPr id="5" name="~PP1534.WAV">
            <a:hlinkClick r:id="" action="ppaction://media"/>
          </p:cNvPr>
          <p:cNvPicPr>
            <a:picLocks noRot="1" noChangeAspect="1"/>
          </p:cNvPicPr>
          <p:nvPr>
            <a:wavAudioFile r:embed="rId1" name="~PP1534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227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 DUNG</a:t>
            </a:r>
            <a:endParaRPr lang="en-US" sz="3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95600" y="2286000"/>
            <a:ext cx="5275500" cy="3714800"/>
          </a:xfrm>
        </p:spPr>
        <p:txBody>
          <a:bodyPr/>
          <a:lstStyle/>
          <a:p>
            <a:r>
              <a:rPr lang="en-US" sz="2800" smtClean="0"/>
              <a:t>Điều Kiện Và Phép So Sánh</a:t>
            </a:r>
          </a:p>
          <a:p>
            <a:endParaRPr lang="en-US" sz="2800" smtClean="0"/>
          </a:p>
          <a:p>
            <a:r>
              <a:rPr lang="en-US" sz="2800" smtClean="0"/>
              <a:t>Cấu Trúc Rẽ Nhánh</a:t>
            </a:r>
            <a:endParaRPr lang="en-US" sz="2800"/>
          </a:p>
        </p:txBody>
      </p:sp>
      <p:pic>
        <p:nvPicPr>
          <p:cNvPr id="5" name="~PP578.WAV">
            <a:hlinkClick r:id="" action="ppaction://media"/>
          </p:cNvPr>
          <p:cNvPicPr>
            <a:picLocks noRot="1" noChangeAspect="1"/>
          </p:cNvPicPr>
          <p:nvPr>
            <a:wavAudioFile r:embed="rId1" name="~PP578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522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219200"/>
            <a:ext cx="5275500" cy="854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Điều Kiện Và Phép So Sánh</a:t>
            </a:r>
            <a:endParaRPr lang="en-US" sz="3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Ví dụ 1: Ta có chương trinhg in ra màn hình giá trị lớn nhất trong 2 giá trị của biến a và b.</a:t>
            </a:r>
          </a:p>
          <a:p>
            <a:r>
              <a:rPr lang="en-US" smtClean="0"/>
              <a:t>Khi đó giá trị của biến a hay biến b được in ra màn hình phụ thuộc vào phép so sánh a&gt;b là đúng hay sai</a:t>
            </a:r>
          </a:p>
          <a:p>
            <a:r>
              <a:rPr lang="en-US" smtClean="0"/>
              <a:t>“ Nếu a &gt; b, in giá trị của biến a ra màn hình; ngược lại, in giá trị cua biến b ra màn hình”</a:t>
            </a:r>
          </a:p>
        </p:txBody>
      </p:sp>
      <p:pic>
        <p:nvPicPr>
          <p:cNvPr id="4" name="~PP1881.WAV">
            <a:hlinkClick r:id="" action="ppaction://media"/>
          </p:cNvPr>
          <p:cNvPicPr>
            <a:picLocks noRot="1" noChangeAspect="1"/>
          </p:cNvPicPr>
          <p:nvPr>
            <a:wavAudioFile r:embed="rId1" name="~PP1881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381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219200"/>
            <a:ext cx="5275500" cy="854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Điều Kiện Và Phép So Sánh</a:t>
            </a:r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/>
            <a:r>
              <a:rPr lang="en-US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Phép so sánh cho kết quả đúng có nghĩa điều kiện được thỏa mãn; ngược lại điều kiện không được thỏa mãn.</a:t>
            </a:r>
          </a:p>
          <a:p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3429000" y="3886200"/>
            <a:ext cx="4800600" cy="213360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Điều kiện được biểu diễn bằng phép so sánh</a:t>
            </a:r>
            <a:endParaRPr lang="en-US" sz="2400" b="1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~PP3551.WAV">
            <a:hlinkClick r:id="" action="ppaction://media"/>
          </p:cNvPr>
          <p:cNvPicPr>
            <a:picLocks noRot="1" noChangeAspect="1"/>
          </p:cNvPicPr>
          <p:nvPr>
            <a:wavAudioFile r:embed="rId1" name="~PP3551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007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90600"/>
            <a:ext cx="5275500" cy="854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Cấu Trúc Rẽ Nhánh</a:t>
            </a:r>
            <a:endParaRPr lang="en-US" sz="3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828800"/>
            <a:ext cx="5275500" cy="3714800"/>
          </a:xfrm>
        </p:spPr>
        <p:txBody>
          <a:bodyPr/>
          <a:lstStyle/>
          <a:p>
            <a:r>
              <a:rPr lang="en-US" smtClean="0"/>
              <a:t>Ví dụ : Một Hiệu sách thực hiện khuyến mãi. Nếu mua sách với tổng số tiền ít nhất là 100 nghìn đồng, khách hằng sẽ được giảm giá 30 % tổng số tiền phải thanh toán .</a:t>
            </a:r>
          </a:p>
          <a:p>
            <a:r>
              <a:rPr lang="en-US" smtClean="0">
                <a:solidFill>
                  <a:srgbClr val="002060"/>
                </a:solidFill>
              </a:rPr>
              <a:t>Bước 1: Tính tổng số tiền T khách hàng đã mua sách.</a:t>
            </a:r>
          </a:p>
          <a:p>
            <a:r>
              <a:rPr lang="en-US" smtClean="0">
                <a:solidFill>
                  <a:srgbClr val="002060"/>
                </a:solidFill>
              </a:rPr>
              <a:t>Bước 2: Nếu T&gt;=100000, số tiền phải thanh toán là 70% x T.</a:t>
            </a:r>
          </a:p>
          <a:p>
            <a:r>
              <a:rPr lang="en-US" smtClean="0">
                <a:solidFill>
                  <a:srgbClr val="002060"/>
                </a:solidFill>
              </a:rPr>
              <a:t>Bước 3: In hóa đơn.</a:t>
            </a:r>
          </a:p>
          <a:p>
            <a:endParaRPr lang="en-US"/>
          </a:p>
        </p:txBody>
      </p:sp>
      <p:pic>
        <p:nvPicPr>
          <p:cNvPr id="4" name="~PP3370.WAV">
            <a:hlinkClick r:id="" action="ppaction://media"/>
          </p:cNvPr>
          <p:cNvPicPr>
            <a:picLocks noRot="1" noChangeAspect="1"/>
          </p:cNvPicPr>
          <p:nvPr>
            <a:wavAudioFile r:embed="rId1" name="~PP3370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0608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838200"/>
            <a:ext cx="5275500" cy="854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Cấu Trúc Rẽ Nhánh</a:t>
            </a:r>
            <a:endParaRPr lang="en-US" sz="3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676400"/>
            <a:ext cx="5275500" cy="3714800"/>
          </a:xfrm>
        </p:spPr>
        <p:txBody>
          <a:bodyPr/>
          <a:lstStyle/>
          <a:p>
            <a:r>
              <a:rPr lang="en-US" sz="2000" smtClean="0"/>
              <a:t>Ví dụ : Chính sách KM thay đổi. </a:t>
            </a:r>
            <a:r>
              <a:rPr lang="en-US" sz="2000" smtClean="0"/>
              <a:t>Nếu mua sách với tổng </a:t>
            </a:r>
            <a:r>
              <a:rPr lang="en-US" sz="2000" smtClean="0"/>
              <a:t>số </a:t>
            </a:r>
            <a:r>
              <a:rPr lang="en-US" sz="2000" smtClean="0"/>
              <a:t>tiền từ 100 </a:t>
            </a:r>
            <a:r>
              <a:rPr lang="en-US" sz="2000" smtClean="0"/>
              <a:t>nghìn </a:t>
            </a:r>
            <a:r>
              <a:rPr lang="en-US" sz="2000" smtClean="0"/>
              <a:t>đồng trở lên , </a:t>
            </a:r>
            <a:r>
              <a:rPr lang="en-US" sz="2000" smtClean="0"/>
              <a:t>khách hằng sẽ được giảm giá 30 % tổng số tiền phải thanh </a:t>
            </a:r>
            <a:r>
              <a:rPr lang="en-US" sz="2000" smtClean="0"/>
              <a:t>toán </a:t>
            </a:r>
            <a:r>
              <a:rPr lang="en-US" sz="2000" smtClean="0"/>
              <a:t>. Ngược lại, khách hàng mua với tổng số tiền không đến 100 nghìn đồng sẽ chỉ giàm 10%</a:t>
            </a:r>
          </a:p>
          <a:p>
            <a:r>
              <a:rPr lang="en-US" sz="2000" smtClean="0">
                <a:solidFill>
                  <a:srgbClr val="002060"/>
                </a:solidFill>
              </a:rPr>
              <a:t>Bước 1: Tính tổng số tiền T khách hàng đã mua sách.</a:t>
            </a:r>
          </a:p>
          <a:p>
            <a:r>
              <a:rPr lang="en-US" sz="2000" smtClean="0">
                <a:solidFill>
                  <a:srgbClr val="002060"/>
                </a:solidFill>
              </a:rPr>
              <a:t>Bước 2: Nếu T&gt;=100000, số tiền phải thanh toán là 70% </a:t>
            </a:r>
            <a:r>
              <a:rPr lang="en-US" sz="2000" smtClean="0">
                <a:solidFill>
                  <a:srgbClr val="002060"/>
                </a:solidFill>
              </a:rPr>
              <a:t>x </a:t>
            </a:r>
            <a:r>
              <a:rPr lang="en-US" sz="2000" smtClean="0">
                <a:solidFill>
                  <a:srgbClr val="002060"/>
                </a:solidFill>
              </a:rPr>
              <a:t>T; Ngược lại, số tiền phải thanh toán là 90% x T</a:t>
            </a:r>
            <a:endParaRPr lang="en-US" sz="2000" smtClean="0">
              <a:solidFill>
                <a:srgbClr val="002060"/>
              </a:solidFill>
            </a:endParaRPr>
          </a:p>
          <a:p>
            <a:r>
              <a:rPr lang="en-US" sz="2000" smtClean="0">
                <a:solidFill>
                  <a:srgbClr val="002060"/>
                </a:solidFill>
              </a:rPr>
              <a:t>Bước 3: In hóa đơn</a:t>
            </a:r>
            <a:r>
              <a:rPr lang="en-US" smtClean="0">
                <a:solidFill>
                  <a:srgbClr val="002060"/>
                </a:solidFill>
              </a:rPr>
              <a:t>.</a:t>
            </a:r>
          </a:p>
          <a:p>
            <a:endParaRPr lang="en-US"/>
          </a:p>
        </p:txBody>
      </p:sp>
      <p:pic>
        <p:nvPicPr>
          <p:cNvPr id="4" name="~PP3112.WAV">
            <a:hlinkClick r:id="" action="ppaction://media"/>
          </p:cNvPr>
          <p:cNvPicPr>
            <a:picLocks noRot="1" noChangeAspect="1"/>
          </p:cNvPicPr>
          <p:nvPr>
            <a:wavAudioFile r:embed="rId1" name="~PP3112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9784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762000"/>
            <a:ext cx="5275500" cy="854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Cấu Trúc Rẽ Nhánh</a:t>
            </a:r>
            <a:endParaRPr lang="en-US" sz="3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133600" y="2057400"/>
            <a:ext cx="2819400" cy="4501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Dạng thiếu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105400" y="2057400"/>
            <a:ext cx="3200400" cy="4501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Dạng đủ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2590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ecision 9"/>
          <p:cNvSpPr/>
          <p:nvPr/>
        </p:nvSpPr>
        <p:spPr>
          <a:xfrm>
            <a:off x="2819400" y="3124200"/>
            <a:ext cx="15240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2060"/>
                </a:solidFill>
              </a:rPr>
              <a:t>Điều kiện ?</a:t>
            </a:r>
            <a:endParaRPr lang="en-US" sz="160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6019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2971800" y="4572000"/>
            <a:ext cx="12192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Câu lệnh 1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81400" y="50292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/>
          <p:cNvSpPr/>
          <p:nvPr/>
        </p:nvSpPr>
        <p:spPr>
          <a:xfrm>
            <a:off x="2971800" y="5562600"/>
            <a:ext cx="12192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Câu lệnh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81400" y="40386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10" idx="3"/>
          </p:cNvCxnSpPr>
          <p:nvPr/>
        </p:nvCxnSpPr>
        <p:spPr>
          <a:xfrm>
            <a:off x="4343400" y="3581400"/>
            <a:ext cx="304800" cy="16764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81400" y="52578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91000" y="31242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sai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19400" y="4038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đúng</a:t>
            </a: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324600" y="2590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Decision 35"/>
          <p:cNvSpPr/>
          <p:nvPr/>
        </p:nvSpPr>
        <p:spPr>
          <a:xfrm>
            <a:off x="5562600" y="3124200"/>
            <a:ext cx="15240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2060"/>
                </a:solidFill>
              </a:rPr>
              <a:t>Điều kiện ?</a:t>
            </a:r>
            <a:endParaRPr lang="en-US" sz="1600">
              <a:solidFill>
                <a:srgbClr val="00206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324600" y="6019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Process 37"/>
          <p:cNvSpPr/>
          <p:nvPr/>
        </p:nvSpPr>
        <p:spPr>
          <a:xfrm>
            <a:off x="5715000" y="4572000"/>
            <a:ext cx="12192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Câu lệnh 1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324600" y="50292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Process 39"/>
          <p:cNvSpPr/>
          <p:nvPr/>
        </p:nvSpPr>
        <p:spPr>
          <a:xfrm>
            <a:off x="5715000" y="5562600"/>
            <a:ext cx="12192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Câu lệnh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324600" y="40386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Process 44"/>
          <p:cNvSpPr/>
          <p:nvPr/>
        </p:nvSpPr>
        <p:spPr>
          <a:xfrm>
            <a:off x="7239000" y="4572000"/>
            <a:ext cx="990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Câu lệnh 2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47" name="Elbow Connector 46"/>
          <p:cNvCxnSpPr>
            <a:stCxn id="36" idx="3"/>
            <a:endCxn id="45" idx="0"/>
          </p:cNvCxnSpPr>
          <p:nvPr/>
        </p:nvCxnSpPr>
        <p:spPr>
          <a:xfrm>
            <a:off x="7086600" y="3581400"/>
            <a:ext cx="647700" cy="990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5" idx="2"/>
          </p:cNvCxnSpPr>
          <p:nvPr/>
        </p:nvCxnSpPr>
        <p:spPr>
          <a:xfrm rot="5400000">
            <a:off x="6915150" y="4438650"/>
            <a:ext cx="228600" cy="1409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~PP3501.WAV">
            <a:hlinkClick r:id="" action="ppaction://media"/>
          </p:cNvPr>
          <p:cNvPicPr>
            <a:picLocks noRot="1" noChangeAspect="1"/>
          </p:cNvPicPr>
          <p:nvPr>
            <a:wavAudioFile r:embed="rId1" name="~PP3501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486400" y="4038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đúng</a:t>
            </a:r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239000" y="31242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sai</a:t>
            </a:r>
            <a:endParaRPr lang="en-US"/>
          </a:p>
        </p:txBody>
      </p:sp>
    </p:spTree>
  </p:cSld>
  <p:clrMapOvr>
    <a:masterClrMapping/>
  </p:clrMapOvr>
  <p:transition advTm="1025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Cấu Trúc Rẽ Nhánh</a:t>
            </a:r>
            <a:endParaRPr lang="en-US" sz="3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819400" y="2667000"/>
            <a:ext cx="4876800" cy="1981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Cấu trúc rẽ nhánh cho phép thay đổi thứ tự thực hiện tuần tự các bước trong thuật toán</a:t>
            </a:r>
            <a:r>
              <a:rPr lang="en-US" b="1" smtClean="0"/>
              <a:t>.</a:t>
            </a:r>
            <a:endParaRPr lang="en-US" b="1"/>
          </a:p>
        </p:txBody>
      </p:sp>
      <p:pic>
        <p:nvPicPr>
          <p:cNvPr id="8" name="~PP797.WAV">
            <a:hlinkClick r:id="" action="ppaction://media"/>
          </p:cNvPr>
          <p:cNvPicPr>
            <a:picLocks noRot="1" noChangeAspect="1"/>
          </p:cNvPicPr>
          <p:nvPr>
            <a:wavAudioFile r:embed="rId1" name="~PP797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16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4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139</TotalTime>
  <Words>488</Words>
  <Application>Microsoft Office PowerPoint</Application>
  <PresentationFormat>On-screen Show (4:3)</PresentationFormat>
  <Paragraphs>47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Theme4</vt:lpstr>
      <vt:lpstr>Bài 6: Câu Lệnh Điều Kiện (Tiếp Theo)</vt:lpstr>
      <vt:lpstr>Slide 2</vt:lpstr>
      <vt:lpstr>NỘI DUNG</vt:lpstr>
      <vt:lpstr>Điều Kiện Và Phép So Sánh</vt:lpstr>
      <vt:lpstr>Điều Kiện Và Phép So Sánh </vt:lpstr>
      <vt:lpstr>Cấu Trúc Rẽ Nhánh</vt:lpstr>
      <vt:lpstr>Cấu Trúc Rẽ Nhánh</vt:lpstr>
      <vt:lpstr>Cấu Trúc Rẽ Nhánh</vt:lpstr>
      <vt:lpstr>Cấu Trúc Rẽ Nhánh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6: Câu Lệnh Điều Kiện (Tiếp Theo)</dc:title>
  <dc:creator>Truong Phoi Nhi</dc:creator>
  <cp:lastModifiedBy>Truong Phoi Nhi</cp:lastModifiedBy>
  <cp:revision>11</cp:revision>
  <dcterms:created xsi:type="dcterms:W3CDTF">2021-11-25T02:11:55Z</dcterms:created>
  <dcterms:modified xsi:type="dcterms:W3CDTF">2021-11-25T04:30:57Z</dcterms:modified>
</cp:coreProperties>
</file>